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58" r:id="rId5"/>
    <p:sldId id="264" r:id="rId6"/>
    <p:sldId id="265" r:id="rId7"/>
    <p:sldId id="25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5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651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528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17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0447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7031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589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113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291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432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3095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7032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545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5AFF90FA-6FA9-4918-B112-8279C779B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lecha: doblada 5">
            <a:extLst>
              <a:ext uri="{FF2B5EF4-FFF2-40B4-BE49-F238E27FC236}">
                <a16:creationId xmlns:a16="http://schemas.microsoft.com/office/drawing/2014/main" id="{9F21446D-28A6-47EA-8990-ED7A0C237CFC}"/>
              </a:ext>
            </a:extLst>
          </p:cNvPr>
          <p:cNvSpPr/>
          <p:nvPr/>
        </p:nvSpPr>
        <p:spPr>
          <a:xfrm rot="5400000">
            <a:off x="6406619" y="4333417"/>
            <a:ext cx="1746571" cy="4138055"/>
          </a:xfrm>
          <a:prstGeom prst="bentArrow">
            <a:avLst>
              <a:gd name="adj1" fmla="val 24735"/>
              <a:gd name="adj2" fmla="val 33320"/>
              <a:gd name="adj3" fmla="val 21967"/>
              <a:gd name="adj4" fmla="val 78033"/>
            </a:avLst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212F361-3FBA-48AD-94CF-52B887684973}"/>
              </a:ext>
            </a:extLst>
          </p:cNvPr>
          <p:cNvSpPr/>
          <p:nvPr/>
        </p:nvSpPr>
        <p:spPr>
          <a:xfrm>
            <a:off x="92098" y="5529159"/>
            <a:ext cx="5118779" cy="430887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A4CFF7D-5EA7-44CC-A477-5F74FA2D7036}"/>
              </a:ext>
            </a:extLst>
          </p:cNvPr>
          <p:cNvSpPr/>
          <p:nvPr/>
        </p:nvSpPr>
        <p:spPr>
          <a:xfrm>
            <a:off x="845754" y="4818690"/>
            <a:ext cx="432000" cy="1851824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EC4AA84-7D5F-4EAE-84EE-1457060B7639}"/>
              </a:ext>
            </a:extLst>
          </p:cNvPr>
          <p:cNvSpPr txBox="1"/>
          <p:nvPr/>
        </p:nvSpPr>
        <p:spPr>
          <a:xfrm>
            <a:off x="700815" y="378260"/>
            <a:ext cx="75121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IB Integrated Design Project</a:t>
            </a:r>
          </a:p>
          <a:p>
            <a:r>
              <a:rPr lang="en-GB" sz="2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Group Name: </a:t>
            </a:r>
            <a:r>
              <a:rPr lang="en-GB" sz="2400" b="1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“Not quite M1”</a:t>
            </a:r>
          </a:p>
          <a:p>
            <a:endParaRPr lang="en-GB" sz="1600" i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endParaRPr lang="en-GB" sz="1600" i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endParaRPr lang="en-GB" sz="1600" i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Max Karous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Sebastian Burgess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Niall Keating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Sinéad Foley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Alicia Torres Gómez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Léa Gansser Potts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Diego García Medina</a:t>
            </a:r>
            <a:endParaRPr lang="en-GB" sz="1400" i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692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Mechanical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Max  &amp; Sebastian</a:t>
            </a:r>
            <a:endParaRPr lang="en-GB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23A3703A-4BE9-442F-B562-632146D07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2570" t="13875" r="3580" b="34269"/>
          <a:stretch/>
        </p:blipFill>
        <p:spPr>
          <a:xfrm>
            <a:off x="4572000" y="1774060"/>
            <a:ext cx="3944061" cy="433846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00571B4-9BFB-42B4-BB69-3C21ECE2479C}"/>
              </a:ext>
            </a:extLst>
          </p:cNvPr>
          <p:cNvSpPr txBox="1"/>
          <p:nvPr/>
        </p:nvSpPr>
        <p:spPr>
          <a:xfrm>
            <a:off x="822302" y="1593154"/>
            <a:ext cx="3272762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Layout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Initial ideas </a:t>
            </a: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were to make the robot small which allows us to create a mechanism that can protrude slightly.</a:t>
            </a:r>
          </a:p>
          <a:p>
            <a:pPr algn="just"/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It is also </a:t>
            </a:r>
            <a:r>
              <a:rPr lang="en-US" sz="1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maneuverable</a:t>
            </a: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, using two caster wheels at the front for control and specially stability on the ramp especially.</a:t>
            </a:r>
          </a:p>
          <a:p>
            <a:pPr algn="just"/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The pneumatic controller must be in proximity of the lift mechanism, giving it </a:t>
            </a:r>
            <a:r>
              <a:rPr lang="en-US" sz="1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central priority</a:t>
            </a: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.</a:t>
            </a:r>
            <a:endParaRPr lang="en-GB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r>
              <a:rPr lang="en-US" sz="2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Problems</a:t>
            </a:r>
          </a:p>
          <a:p>
            <a:pPr algn="just"/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This setup means we are unable to pick up multiple boxes, or store them while in transit, however if the actuator mechanism is stable and can apply enough force, the </a:t>
            </a:r>
            <a:r>
              <a:rPr lang="en-US" sz="1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box should be secure</a:t>
            </a: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5755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Mechanical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Max  &amp; Sebastian</a:t>
            </a:r>
            <a:endParaRPr lang="en-GB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D560F9C2-6A34-4501-8901-6B0BACA2B6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98" t="16750" r="6347" b="18866"/>
          <a:stretch/>
        </p:blipFill>
        <p:spPr>
          <a:xfrm>
            <a:off x="4769353" y="1333307"/>
            <a:ext cx="3935538" cy="24284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7CC93409-71A4-43C0-ABAD-7FE4D395B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6826" r="8584"/>
          <a:stretch/>
        </p:blipFill>
        <p:spPr>
          <a:xfrm rot="10800000">
            <a:off x="5654149" y="3910867"/>
            <a:ext cx="2050122" cy="27334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E6A86B3-7378-4823-9695-E72BDE77621A}"/>
              </a:ext>
            </a:extLst>
          </p:cNvPr>
          <p:cNvSpPr txBox="1"/>
          <p:nvPr/>
        </p:nvSpPr>
        <p:spPr>
          <a:xfrm>
            <a:off x="828506" y="1471556"/>
            <a:ext cx="3272762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Mechanisms</a:t>
            </a:r>
          </a:p>
          <a:p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Function required of the robot, is to successfully pick up a standard box and transport it securely. Therefore a mechanism to grab the box and one to raise it is necessary.</a:t>
            </a:r>
            <a:endParaRPr lang="en-GB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Forklift style mechanism</a:t>
            </a: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, which contracts on action of the actuator. This allows for the box to be held securely with addition of the grooved supports.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The</a:t>
            </a:r>
            <a:r>
              <a:rPr lang="en-US" sz="15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 forklift</a:t>
            </a: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 allows for the box to be picked up from beneath.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Lift mechanism consisting of a </a:t>
            </a:r>
            <a:r>
              <a:rPr lang="en-US" sz="15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small motor driven gear </a:t>
            </a: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in contact with a rack. If the motor cannot apply enough torque, the addition of a smaller one can solve this.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2B64409F-E156-4223-A6ED-76E23BCC12CC}"/>
              </a:ext>
            </a:extLst>
          </p:cNvPr>
          <p:cNvCxnSpPr>
            <a:cxnSpLocks/>
          </p:cNvCxnSpPr>
          <p:nvPr/>
        </p:nvCxnSpPr>
        <p:spPr>
          <a:xfrm>
            <a:off x="6683672" y="3230003"/>
            <a:ext cx="0" cy="1924187"/>
          </a:xfrm>
          <a:prstGeom prst="straightConnector1">
            <a:avLst/>
          </a:prstGeom>
          <a:ln w="73025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6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Electrical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Sinéad &amp; Niall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EC44779-45CB-4EE1-AFD5-FB08220326F6}"/>
              </a:ext>
            </a:extLst>
          </p:cNvPr>
          <p:cNvSpPr txBox="1"/>
          <p:nvPr/>
        </p:nvSpPr>
        <p:spPr>
          <a:xfrm>
            <a:off x="822302" y="1554739"/>
            <a:ext cx="3614840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Circuits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Box tester circuit </a:t>
            </a: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– differentiate between the 3 resonant circuits/ short circuit/ open circuit boxes.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Actuator drive circuit </a:t>
            </a: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- Activate the actuator driving the grabbing mechanism.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Line follower circuit </a:t>
            </a: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- Communicate to the software where the robot is in relation to the line.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LED indicator circuit </a:t>
            </a: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- Indicate which box has been picked up by illuminating specific LEDs.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r>
              <a:rPr lang="en-US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Deadlines </a:t>
            </a:r>
            <a:r>
              <a:rPr lang="en-US" sz="2400" i="1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(November 2017)</a:t>
            </a:r>
            <a:endParaRPr lang="en-US" i="1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9F98A51-E0D7-4819-86D3-671921D14C02}"/>
              </a:ext>
            </a:extLst>
          </p:cNvPr>
          <p:cNvSpPr txBox="1"/>
          <p:nvPr/>
        </p:nvSpPr>
        <p:spPr>
          <a:xfrm>
            <a:off x="4691541" y="1554738"/>
            <a:ext cx="354792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Considerations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Total permissible current from power supply limited to 0.6A.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Maximum current/ voltage ratings in the box inductor / capacitor.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Contact resistance and possible thermocouples between the box and tester contacts.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Resistances in series with the boxes will alter their characteristics.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Include LEDs to indicate whether sub-circuits are functioning correctly.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B325E2EA-7179-4269-A90E-3107F9B232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636773"/>
              </p:ext>
            </p:extLst>
          </p:nvPr>
        </p:nvGraphicFramePr>
        <p:xfrm>
          <a:off x="835458" y="5209734"/>
          <a:ext cx="7417166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58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82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563"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Circuit</a:t>
                      </a:r>
                      <a:endParaRPr lang="fr-FR" sz="1400" b="1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Design acceptance</a:t>
                      </a:r>
                      <a:endParaRPr lang="fr-FR" sz="1400" b="1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Circuit</a:t>
                      </a:r>
                      <a:r>
                        <a:rPr lang="en-GB" sz="1400" b="1" baseline="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 built</a:t>
                      </a:r>
                      <a:endParaRPr lang="fr-FR" sz="1400" b="1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Circuit tested</a:t>
                      </a:r>
                      <a:endParaRPr lang="fr-FR" sz="1400" b="1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2729"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Line follower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10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r>
                        <a:rPr lang="en-GB" sz="1100" baseline="-25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 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14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16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729"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Actuator drive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17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23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rd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25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2729"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Box tester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17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23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rd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25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2729"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LED indicator circuit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17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aseline="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23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rd</a:t>
                      </a:r>
                      <a:endParaRPr lang="en-GB" sz="1100" baseline="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aseline="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25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en-GB" sz="1100" baseline="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356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26">
            <a:extLst>
              <a:ext uri="{FF2B5EF4-FFF2-40B4-BE49-F238E27FC236}">
                <a16:creationId xmlns:a16="http://schemas.microsoft.com/office/drawing/2014/main" id="{4EB03106-FADE-402D-8566-AFC610605D9B}"/>
              </a:ext>
            </a:extLst>
          </p:cNvPr>
          <p:cNvSpPr txBox="1"/>
          <p:nvPr/>
        </p:nvSpPr>
        <p:spPr>
          <a:xfrm>
            <a:off x="5214237" y="5569043"/>
            <a:ext cx="2775934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Pneumatic actuator </a:t>
            </a:r>
          </a:p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(for grabbing mechanism)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20" name="TextBox 31">
            <a:extLst>
              <a:ext uri="{FF2B5EF4-FFF2-40B4-BE49-F238E27FC236}">
                <a16:creationId xmlns:a16="http://schemas.microsoft.com/office/drawing/2014/main" id="{D17F5082-E78F-4F7A-9228-5480BFEB849C}"/>
              </a:ext>
            </a:extLst>
          </p:cNvPr>
          <p:cNvSpPr txBox="1"/>
          <p:nvPr/>
        </p:nvSpPr>
        <p:spPr>
          <a:xfrm>
            <a:off x="2044184" y="4952844"/>
            <a:ext cx="2448272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2x  large drive motor</a:t>
            </a:r>
          </a:p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(for driving the wheels)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21" name="TextBox 32">
            <a:extLst>
              <a:ext uri="{FF2B5EF4-FFF2-40B4-BE49-F238E27FC236}">
                <a16:creationId xmlns:a16="http://schemas.microsoft.com/office/drawing/2014/main" id="{A0112E30-1852-424E-B364-446097A0098D}"/>
              </a:ext>
            </a:extLst>
          </p:cNvPr>
          <p:cNvSpPr txBox="1"/>
          <p:nvPr/>
        </p:nvSpPr>
        <p:spPr>
          <a:xfrm>
            <a:off x="2149987" y="5739880"/>
            <a:ext cx="2232248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1x small drive motor (for lift mechanism) 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Electrical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Sinéad &amp; Niall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BFDA3-DE54-4216-9E8F-F7700E222FD9}"/>
              </a:ext>
            </a:extLst>
          </p:cNvPr>
          <p:cNvSpPr txBox="1"/>
          <p:nvPr/>
        </p:nvSpPr>
        <p:spPr>
          <a:xfrm>
            <a:off x="2958518" y="3425224"/>
            <a:ext cx="2635828" cy="646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Software via addressed PCF8574 chip/ I</a:t>
            </a:r>
            <a:r>
              <a:rPr lang="en-GB" baseline="30000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2</a:t>
            </a:r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C bus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53ACC31C-31AB-4B8C-88EA-F1FCFEDDACDE}"/>
              </a:ext>
            </a:extLst>
          </p:cNvPr>
          <p:cNvSpPr txBox="1"/>
          <p:nvPr/>
        </p:nvSpPr>
        <p:spPr>
          <a:xfrm>
            <a:off x="6397887" y="1897384"/>
            <a:ext cx="2232248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Electrical contacts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1" name="TextBox 18">
            <a:extLst>
              <a:ext uri="{FF2B5EF4-FFF2-40B4-BE49-F238E27FC236}">
                <a16:creationId xmlns:a16="http://schemas.microsoft.com/office/drawing/2014/main" id="{D2FBB171-5201-4A1B-A507-9A519A0E4B1B}"/>
              </a:ext>
            </a:extLst>
          </p:cNvPr>
          <p:cNvSpPr txBox="1"/>
          <p:nvPr/>
        </p:nvSpPr>
        <p:spPr>
          <a:xfrm>
            <a:off x="6397887" y="3563723"/>
            <a:ext cx="2232248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LED indicator circuit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16" name="TextBox 27">
            <a:extLst>
              <a:ext uri="{FF2B5EF4-FFF2-40B4-BE49-F238E27FC236}">
                <a16:creationId xmlns:a16="http://schemas.microsoft.com/office/drawing/2014/main" id="{92F819E0-85D6-4515-A9AB-8B722F14635F}"/>
              </a:ext>
            </a:extLst>
          </p:cNvPr>
          <p:cNvSpPr txBox="1"/>
          <p:nvPr/>
        </p:nvSpPr>
        <p:spPr>
          <a:xfrm>
            <a:off x="7566615" y="4391334"/>
            <a:ext cx="821809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LEDs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17" name="TextBox 28">
            <a:extLst>
              <a:ext uri="{FF2B5EF4-FFF2-40B4-BE49-F238E27FC236}">
                <a16:creationId xmlns:a16="http://schemas.microsoft.com/office/drawing/2014/main" id="{4923023A-5812-4F9B-8D03-BCFB4949F480}"/>
              </a:ext>
            </a:extLst>
          </p:cNvPr>
          <p:cNvSpPr txBox="1"/>
          <p:nvPr/>
        </p:nvSpPr>
        <p:spPr>
          <a:xfrm>
            <a:off x="687737" y="1826147"/>
            <a:ext cx="1573943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Light sensors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9" name="TextBox 30">
            <a:extLst>
              <a:ext uri="{FF2B5EF4-FFF2-40B4-BE49-F238E27FC236}">
                <a16:creationId xmlns:a16="http://schemas.microsoft.com/office/drawing/2014/main" id="{9D799799-70C1-49F9-B407-02321FDAFE4D}"/>
              </a:ext>
            </a:extLst>
          </p:cNvPr>
          <p:cNvSpPr txBox="1"/>
          <p:nvPr/>
        </p:nvSpPr>
        <p:spPr>
          <a:xfrm>
            <a:off x="419378" y="4061700"/>
            <a:ext cx="2232248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Motor drive circuit (provided)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cxnSp>
        <p:nvCxnSpPr>
          <p:cNvPr id="22" name="Elbow Connector 34">
            <a:extLst>
              <a:ext uri="{FF2B5EF4-FFF2-40B4-BE49-F238E27FC236}">
                <a16:creationId xmlns:a16="http://schemas.microsoft.com/office/drawing/2014/main" id="{8CB1CC90-9DA1-4313-9445-58DD8CF98803}"/>
              </a:ext>
            </a:extLst>
          </p:cNvPr>
          <p:cNvCxnSpPr/>
          <p:nvPr/>
        </p:nvCxnSpPr>
        <p:spPr>
          <a:xfrm rot="16200000" flipH="1">
            <a:off x="2774069" y="2596754"/>
            <a:ext cx="772479" cy="88446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Elbow Connector 37">
            <a:extLst>
              <a:ext uri="{FF2B5EF4-FFF2-40B4-BE49-F238E27FC236}">
                <a16:creationId xmlns:a16="http://schemas.microsoft.com/office/drawing/2014/main" id="{D206F893-E119-4F02-BF32-ED9E07C0B73F}"/>
              </a:ext>
            </a:extLst>
          </p:cNvPr>
          <p:cNvCxnSpPr>
            <a:cxnSpLocks/>
          </p:cNvCxnSpPr>
          <p:nvPr/>
        </p:nvCxnSpPr>
        <p:spPr>
          <a:xfrm rot="5400000">
            <a:off x="5180398" y="2312778"/>
            <a:ext cx="827895" cy="1332148"/>
          </a:xfrm>
          <a:prstGeom prst="bentConnector3">
            <a:avLst>
              <a:gd name="adj1" fmla="val 57151"/>
            </a:avLst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Elbow Connector 41">
            <a:extLst>
              <a:ext uri="{FF2B5EF4-FFF2-40B4-BE49-F238E27FC236}">
                <a16:creationId xmlns:a16="http://schemas.microsoft.com/office/drawing/2014/main" id="{6499CB62-F2B6-4EA7-BCA5-D6D9036509DD}"/>
              </a:ext>
            </a:extLst>
          </p:cNvPr>
          <p:cNvCxnSpPr>
            <a:stCxn id="7" idx="2"/>
            <a:endCxn id="8" idx="0"/>
          </p:cNvCxnSpPr>
          <p:nvPr/>
        </p:nvCxnSpPr>
        <p:spPr>
          <a:xfrm rot="5400000">
            <a:off x="6737302" y="1783417"/>
            <a:ext cx="293410" cy="1260009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Elbow Connector 44">
            <a:extLst>
              <a:ext uri="{FF2B5EF4-FFF2-40B4-BE49-F238E27FC236}">
                <a16:creationId xmlns:a16="http://schemas.microsoft.com/office/drawing/2014/main" id="{29828490-FBC0-4735-BFB0-11299384612D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rot="16200000" flipH="1">
            <a:off x="1911138" y="1759049"/>
            <a:ext cx="348456" cy="1221315"/>
          </a:xfrm>
          <a:prstGeom prst="bentConnector3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6" name="Elbow Connector 46">
            <a:extLst>
              <a:ext uri="{FF2B5EF4-FFF2-40B4-BE49-F238E27FC236}">
                <a16:creationId xmlns:a16="http://schemas.microsoft.com/office/drawing/2014/main" id="{017A85A3-1EA4-45E9-AC62-71E220155D9C}"/>
              </a:ext>
            </a:extLst>
          </p:cNvPr>
          <p:cNvCxnSpPr>
            <a:stCxn id="6" idx="3"/>
            <a:endCxn id="11" idx="1"/>
          </p:cNvCxnSpPr>
          <p:nvPr/>
        </p:nvCxnSpPr>
        <p:spPr>
          <a:xfrm flipV="1">
            <a:off x="5594346" y="3748389"/>
            <a:ext cx="803541" cy="1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7" name="Elbow Connector 48">
            <a:extLst>
              <a:ext uri="{FF2B5EF4-FFF2-40B4-BE49-F238E27FC236}">
                <a16:creationId xmlns:a16="http://schemas.microsoft.com/office/drawing/2014/main" id="{2B165205-C834-4B1D-AFB4-F427703AB511}"/>
              </a:ext>
            </a:extLst>
          </p:cNvPr>
          <p:cNvCxnSpPr>
            <a:stCxn id="11" idx="2"/>
            <a:endCxn id="16" idx="0"/>
          </p:cNvCxnSpPr>
          <p:nvPr/>
        </p:nvCxnSpPr>
        <p:spPr>
          <a:xfrm rot="16200000" flipH="1">
            <a:off x="7516626" y="3930439"/>
            <a:ext cx="458279" cy="463509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8" name="Elbow Connector 50">
            <a:extLst>
              <a:ext uri="{FF2B5EF4-FFF2-40B4-BE49-F238E27FC236}">
                <a16:creationId xmlns:a16="http://schemas.microsoft.com/office/drawing/2014/main" id="{A36692D5-9754-4F66-B080-A4CF959BB7DA}"/>
              </a:ext>
            </a:extLst>
          </p:cNvPr>
          <p:cNvCxnSpPr>
            <a:stCxn id="6" idx="1"/>
            <a:endCxn id="19" idx="0"/>
          </p:cNvCxnSpPr>
          <p:nvPr/>
        </p:nvCxnSpPr>
        <p:spPr>
          <a:xfrm rot="10800000" flipV="1">
            <a:off x="1535502" y="3748390"/>
            <a:ext cx="1423016" cy="31331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9" name="Elbow Connector 52">
            <a:extLst>
              <a:ext uri="{FF2B5EF4-FFF2-40B4-BE49-F238E27FC236}">
                <a16:creationId xmlns:a16="http://schemas.microsoft.com/office/drawing/2014/main" id="{D2E9AC9B-1925-4B5B-9338-016D21185873}"/>
              </a:ext>
            </a:extLst>
          </p:cNvPr>
          <p:cNvCxnSpPr>
            <a:stCxn id="6" idx="2"/>
            <a:endCxn id="14" idx="0"/>
          </p:cNvCxnSpPr>
          <p:nvPr/>
        </p:nvCxnSpPr>
        <p:spPr>
          <a:xfrm rot="16200000" flipH="1">
            <a:off x="4930592" y="3417394"/>
            <a:ext cx="748745" cy="205706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0" name="Elbow Connector 54">
            <a:extLst>
              <a:ext uri="{FF2B5EF4-FFF2-40B4-BE49-F238E27FC236}">
                <a16:creationId xmlns:a16="http://schemas.microsoft.com/office/drawing/2014/main" id="{FC988AA4-E1B1-434A-AF34-0CF8E6FA9965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 rot="16200000" flipH="1">
            <a:off x="6278145" y="5244983"/>
            <a:ext cx="379411" cy="268707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1" name="Elbow Connector 56">
            <a:extLst>
              <a:ext uri="{FF2B5EF4-FFF2-40B4-BE49-F238E27FC236}">
                <a16:creationId xmlns:a16="http://schemas.microsoft.com/office/drawing/2014/main" id="{E4ABD737-8191-4680-AB9A-0EAB6114DAFA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1485965" y="4757568"/>
            <a:ext cx="607757" cy="508682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2" name="Elbow Connector 58">
            <a:extLst>
              <a:ext uri="{FF2B5EF4-FFF2-40B4-BE49-F238E27FC236}">
                <a16:creationId xmlns:a16="http://schemas.microsoft.com/office/drawing/2014/main" id="{E4564C03-E7F7-46AF-8F21-665C3053F13E}"/>
              </a:ext>
            </a:extLst>
          </p:cNvPr>
          <p:cNvCxnSpPr>
            <a:cxnSpLocks/>
            <a:endCxn id="21" idx="1"/>
          </p:cNvCxnSpPr>
          <p:nvPr/>
        </p:nvCxnSpPr>
        <p:spPr>
          <a:xfrm rot="16200000" flipH="1">
            <a:off x="780106" y="4693165"/>
            <a:ext cx="1389206" cy="135055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8" name="TextBox 12">
            <a:extLst>
              <a:ext uri="{FF2B5EF4-FFF2-40B4-BE49-F238E27FC236}">
                <a16:creationId xmlns:a16="http://schemas.microsoft.com/office/drawing/2014/main" id="{C05E8F0A-CE04-47B9-9F56-F0D160F99897}"/>
              </a:ext>
            </a:extLst>
          </p:cNvPr>
          <p:cNvSpPr txBox="1"/>
          <p:nvPr/>
        </p:nvSpPr>
        <p:spPr>
          <a:xfrm>
            <a:off x="5137878" y="2560126"/>
            <a:ext cx="2232248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Box testing circuit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8" name="TextBox 29">
            <a:extLst>
              <a:ext uri="{FF2B5EF4-FFF2-40B4-BE49-F238E27FC236}">
                <a16:creationId xmlns:a16="http://schemas.microsoft.com/office/drawing/2014/main" id="{4C0CB185-AEAB-4F9B-B25B-A0A62A956737}"/>
              </a:ext>
            </a:extLst>
          </p:cNvPr>
          <p:cNvSpPr txBox="1"/>
          <p:nvPr/>
        </p:nvSpPr>
        <p:spPr>
          <a:xfrm>
            <a:off x="1579900" y="2543935"/>
            <a:ext cx="2232248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Line following circuit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7CF3AA6E-9474-4ACE-AA53-37E6CD069C22}"/>
              </a:ext>
            </a:extLst>
          </p:cNvPr>
          <p:cNvSpPr txBox="1"/>
          <p:nvPr/>
        </p:nvSpPr>
        <p:spPr>
          <a:xfrm>
            <a:off x="5217373" y="4820300"/>
            <a:ext cx="2232248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Actuator drive circuit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260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21" grpId="0" animBg="1"/>
      <p:bldP spid="6" grpId="0" animBg="1"/>
      <p:bldP spid="7" grpId="0" animBg="1"/>
      <p:bldP spid="11" grpId="0" animBg="1"/>
      <p:bldP spid="16" grpId="0" animBg="1"/>
      <p:bldP spid="17" grpId="0" animBg="1"/>
      <p:bldP spid="19" grpId="0" animBg="1"/>
      <p:bldP spid="8" grpId="0" animBg="1"/>
      <p:bldP spid="18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Software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Alicia, Léa &amp; Diego</a:t>
            </a:r>
            <a:endParaRPr lang="en-GB" sz="3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E77C13A-0344-4FC6-BCC1-48EC53F037DA}"/>
              </a:ext>
            </a:extLst>
          </p:cNvPr>
          <p:cNvGrpSpPr/>
          <p:nvPr/>
        </p:nvGrpSpPr>
        <p:grpSpPr>
          <a:xfrm>
            <a:off x="4256236" y="2159213"/>
            <a:ext cx="4549676" cy="3110099"/>
            <a:chOff x="1083793" y="1513036"/>
            <a:chExt cx="6920495" cy="4908551"/>
          </a:xfrm>
        </p:grpSpPr>
        <p:pic>
          <p:nvPicPr>
            <p:cNvPr id="3" name="Imagen 2" descr="Imagen que contiene texto, mapa&#10;&#10;Descripción generada con confianza muy alta">
              <a:extLst>
                <a:ext uri="{FF2B5EF4-FFF2-40B4-BE49-F238E27FC236}">
                  <a16:creationId xmlns:a16="http://schemas.microsoft.com/office/drawing/2014/main" id="{602C51C5-F2DD-48ED-B476-37EA5E50C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3793" y="1513036"/>
              <a:ext cx="6920495" cy="490855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05CC64E0-6156-4D41-B69B-126ABB4F176D}"/>
                </a:ext>
              </a:extLst>
            </p:cNvPr>
            <p:cNvCxnSpPr/>
            <p:nvPr/>
          </p:nvCxnSpPr>
          <p:spPr>
            <a:xfrm>
              <a:off x="4579620" y="4584382"/>
              <a:ext cx="0" cy="2571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05378236-B831-442A-B705-2B8C6E8619AA}"/>
                </a:ext>
              </a:extLst>
            </p:cNvPr>
            <p:cNvCxnSpPr/>
            <p:nvPr/>
          </p:nvCxnSpPr>
          <p:spPr>
            <a:xfrm>
              <a:off x="6530340" y="4136326"/>
              <a:ext cx="0" cy="2571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CD55852B-008F-46C3-BD25-02B60027F26B}"/>
              </a:ext>
            </a:extLst>
          </p:cNvPr>
          <p:cNvSpPr txBox="1"/>
          <p:nvPr/>
        </p:nvSpPr>
        <p:spPr>
          <a:xfrm>
            <a:off x="822302" y="1554739"/>
            <a:ext cx="309584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Strategy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Collect ONE from a collection point.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Activate the collection mechanism when the sensors have detected the box in front.</a:t>
            </a: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Use resonance station on the robot to classify the type of box.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Move towards the turn table or take shortcut depending on the location of the delivery point.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Decide what actions to take to ‘blindly’ (without following the line) deliver the box.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Turn around and move towards another box collection point.</a:t>
            </a:r>
          </a:p>
          <a:p>
            <a:pPr algn="just"/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41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Software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Alicia, Léa &amp; Diego</a:t>
            </a:r>
            <a:endParaRPr lang="en-GB" sz="3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1AC3495-0F11-4BA3-A284-276C99E76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995" y="1848211"/>
            <a:ext cx="4192369" cy="34848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281E5C4-69E0-433F-82EC-7959E8EA5A24}"/>
              </a:ext>
            </a:extLst>
          </p:cNvPr>
          <p:cNvSpPr txBox="1"/>
          <p:nvPr/>
        </p:nvSpPr>
        <p:spPr>
          <a:xfrm>
            <a:off x="794614" y="1848211"/>
            <a:ext cx="2930685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Project management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Gantt Chart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Flow chart diagrams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Slack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Github</a:t>
            </a: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 repository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Group meetings after deadlines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Multitasking (whenever possible)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6534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236</TotalTime>
  <Words>582</Words>
  <Application>Microsoft Office PowerPoint</Application>
  <PresentationFormat>Presentación en pantalla (4:3)</PresentationFormat>
  <Paragraphs>128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Franklin Gothic Demi Cond</vt:lpstr>
      <vt:lpstr>Franklin Gothic Medium Cond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García Medina</dc:creator>
  <cp:lastModifiedBy>Diego García Medina</cp:lastModifiedBy>
  <cp:revision>25</cp:revision>
  <dcterms:created xsi:type="dcterms:W3CDTF">2017-11-07T17:17:54Z</dcterms:created>
  <dcterms:modified xsi:type="dcterms:W3CDTF">2017-11-07T21:25:07Z</dcterms:modified>
</cp:coreProperties>
</file>

<file path=docProps/thumbnail.jpeg>
</file>